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88" autoAdjust="0"/>
    <p:restoredTop sz="88000" autoAdjust="0"/>
  </p:normalViewPr>
  <p:slideViewPr>
    <p:cSldViewPr>
      <p:cViewPr varScale="1">
        <p:scale>
          <a:sx n="68" d="100"/>
          <a:sy n="68" d="100"/>
        </p:scale>
        <p:origin x="-12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4470B9-1BD7-4EC5-9FFB-17ACEE03EBC8}" type="datetimeFigureOut">
              <a:rPr lang="en-US" smtClean="0"/>
              <a:pPr/>
              <a:t>9/24/2010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E28CA1-ADD2-494A-9D0C-EB3B8117E11C}"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98D5C0-78FC-49E0-B3E9-9A0FA35C61C9}" type="datetimeFigureOut">
              <a:rPr lang="en-US" smtClean="0"/>
              <a:pPr/>
              <a:t>9/24/2010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FBA6A9-2989-40D2-9696-7AF14DEF34FD}"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distribution</a:t>
            </a:r>
            <a:r>
              <a:rPr lang="en-US" baseline="0" dirty="0" smtClean="0"/>
              <a:t> is slightly right skewed. It is also unimodal. The median and IQR would be best to use to describe this distribution because of the skew. The median is 39.6316 pennies, but it is close to the mean of 39.9688. The IQR is 10 pennies. There is an outlier at 63. Without the outlier, the distribution would be roughly symmetric and the mean and range could be used to describe it. </a:t>
            </a:r>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data is close</a:t>
            </a:r>
            <a:r>
              <a:rPr lang="en-US" baseline="0" dirty="0" smtClean="0"/>
              <a:t> to the Normal model; however, a few outliers throw it off. If it weren’t for the outliers, the data would represent a relatively Normal model. </a:t>
            </a:r>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Ricky’s data seem</a:t>
            </a:r>
            <a:r>
              <a:rPr lang="en-US" baseline="0" dirty="0" smtClean="0"/>
              <a:t> </a:t>
            </a:r>
            <a:r>
              <a:rPr lang="en-US" dirty="0" smtClean="0"/>
              <a:t>to be right skewed,</a:t>
            </a:r>
            <a:r>
              <a:rPr lang="en-US" baseline="0" dirty="0" smtClean="0"/>
              <a:t> and Stef’s data seem to be left skewed. Stef’s median is higher than Ricky’s median. Stef’s median is approximately 42 pennies, while Ricky’s median seems to be approximately 36 pennies. Ricky’s IQR and range are smaller than Stef’s range and IQR. Stef’s standard deviation is larger than Ricky’s because her range is larger. Ricky’s data has an outlier at 63, but Stef’s data have no outliers. Ricky’s data might be so different from Stef’s because he did not have as many subjects as Stef. This caused his data to appear clustered in comparison, even though Stef’s data are more Normal. Also, Ricky might have conducted the experiment in a different way then Stef.</a:t>
            </a:r>
          </a:p>
        </p:txBody>
      </p:sp>
      <p:sp>
        <p:nvSpPr>
          <p:cNvPr id="4" name="Slide Number Placeholder 3"/>
          <p:cNvSpPr>
            <a:spLocks noGrp="1"/>
          </p:cNvSpPr>
          <p:nvPr>
            <p:ph type="sldNum" sz="quarter" idx="10"/>
          </p:nvPr>
        </p:nvSpPr>
        <p:spPr/>
        <p:txBody>
          <a:bodyPr/>
          <a:lstStyle/>
          <a:p>
            <a:fld id="{FDFBA6A9-2989-40D2-9696-7AF14DEF34FD}"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total number of subjects is</a:t>
            </a:r>
            <a:r>
              <a:rPr lang="en-US" baseline="0" dirty="0" smtClean="0"/>
              <a:t> 27 people. The most common first block class is English with 8 people. Only one person has math first block. In this case the subject might be considered a categorical outlier because she is a teacher and not a student. Most people do not wear glasses or contacts. 9 people in the collection of 27 have corrective lenses. Only one person wears glasses.</a:t>
            </a:r>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majority of 63% of tested subjects do not regularly wear lenses. Only one wears glasses. English is the most popular first block class; about 30% of subjects have English first block. </a:t>
            </a:r>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category of contacts,</a:t>
            </a:r>
            <a:r>
              <a:rPr lang="en-US" baseline="0" dirty="0" smtClean="0"/>
              <a:t> 2 people in three separate subjects attend the same type of class during first block. 2 people each attend English, gym, and social studies. Nobody has a science class. In the category of glasses, the only subject has a science class first block. In the nothing category late arrival and science are the most popular subjects with 4 people each. No one has a social studies class in this category.</a:t>
            </a:r>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one in the elective, English, gym, late arrival, math, and social studies wears</a:t>
            </a:r>
            <a:r>
              <a:rPr lang="en-US" baseline="0" dirty="0" smtClean="0"/>
              <a:t> glasses. In elective, half of the people wear contacts and the other half wears nothing. In English, 25% wear contacts while 75% wears nothing. In gym, half of the people wear contacts and the other half wears nothing, just like the elective group. Only 20% in the late arrival group wear glasses while 80% wear nothing.  The one person in the math group wears contacts. In science, no one wear contacts. 20% wear glasses and 80% wear nothing. In social studies, both people wear contacts. </a:t>
            </a:r>
            <a:endParaRPr lang="en-US" dirty="0"/>
          </a:p>
        </p:txBody>
      </p:sp>
      <p:sp>
        <p:nvSpPr>
          <p:cNvPr id="4" name="Slide Number Placeholder 3"/>
          <p:cNvSpPr>
            <a:spLocks noGrp="1"/>
          </p:cNvSpPr>
          <p:nvPr>
            <p:ph type="sldNum" sz="quarter" idx="10"/>
          </p:nvPr>
        </p:nvSpPr>
        <p:spPr/>
        <p:txBody>
          <a:bodyPr/>
          <a:lstStyle/>
          <a:p>
            <a:fld id="{FDFBA6A9-2989-40D2-9696-7AF14DEF34FD}"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66E8AF-A1C9-4938-93CD-2F02C86E42D2}"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66E8AF-A1C9-4938-93CD-2F02C86E42D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4566E8AF-A1C9-4938-93CD-2F02C86E42D2}"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4566E8AF-A1C9-4938-93CD-2F02C86E42D2}"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566E8AF-A1C9-4938-93CD-2F02C86E42D2}"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A131C53-D372-47D9-B55D-6A02B980B7FE}" type="datetimeFigureOut">
              <a:rPr lang="en-US" smtClean="0"/>
              <a:pPr/>
              <a:t>9/24/2010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66E8AF-A1C9-4938-93CD-2F02C86E42D2}"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566E8AF-A1C9-4938-93CD-2F02C86E42D2}"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4566E8AF-A1C9-4938-93CD-2F02C86E42D2}" type="slidenum">
              <a:rPr lang="en-US" smtClean="0"/>
              <a:pPr/>
              <a:t>‹#›</a:t>
            </a:fld>
            <a:endParaRPr lang="en-US" dirty="0"/>
          </a:p>
        </p:txBody>
      </p:sp>
    </p:spTree>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566E8AF-A1C9-4938-93CD-2F02C86E42D2}" type="slidenum">
              <a:rPr lang="en-US" smtClean="0"/>
              <a:pPr/>
              <a:t>‹#›</a:t>
            </a:fld>
            <a:endParaRPr lang="en-US" dirty="0"/>
          </a:p>
        </p:txBody>
      </p:sp>
    </p:spTree>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566E8AF-A1C9-4938-93CD-2F02C86E42D2}"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5A131C53-D372-47D9-B55D-6A02B980B7FE}" type="datetimeFigureOut">
              <a:rPr lang="en-US" smtClean="0"/>
              <a:pPr/>
              <a:t>9/24/2010</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4566E8AF-A1C9-4938-93CD-2F02C86E42D2}"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5A131C53-D372-47D9-B55D-6A02B980B7FE}" type="datetimeFigureOut">
              <a:rPr lang="en-US" smtClean="0"/>
              <a:pPr/>
              <a:t>9/24/2010</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A131C53-D372-47D9-B55D-6A02B980B7FE}" type="datetimeFigureOut">
              <a:rPr lang="en-US" smtClean="0"/>
              <a:pPr/>
              <a:t>9/24/2010</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566E8AF-A1C9-4938-93CD-2F02C86E42D2}"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zoom dir="in"/>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noFill/>
          <a:ln>
            <a:noFill/>
          </a:ln>
        </p:spPr>
        <p:txBody>
          <a:bodyPr/>
          <a:lstStyle/>
          <a:p>
            <a:r>
              <a:rPr lang="en-US" dirty="0" smtClean="0">
                <a:solidFill>
                  <a:schemeClr val="bg2">
                    <a:lumMod val="50000"/>
                  </a:schemeClr>
                </a:solidFill>
              </a:rPr>
              <a:t>By Ricky Benner and Stefanie Richman</a:t>
            </a:r>
            <a:endParaRPr lang="en-US" dirty="0">
              <a:solidFill>
                <a:schemeClr val="bg2">
                  <a:lumMod val="50000"/>
                </a:schemeClr>
              </a:solidFill>
            </a:endParaRPr>
          </a:p>
        </p:txBody>
      </p:sp>
      <p:sp>
        <p:nvSpPr>
          <p:cNvPr id="2" name="Title 1"/>
          <p:cNvSpPr>
            <a:spLocks noGrp="1"/>
          </p:cNvSpPr>
          <p:nvPr>
            <p:ph type="ctrTitle"/>
          </p:nvPr>
        </p:nvSpPr>
        <p:spPr/>
        <p:txBody>
          <a:bodyPr/>
          <a:lstStyle/>
          <a:p>
            <a:r>
              <a:rPr lang="en-US" dirty="0" smtClean="0"/>
              <a:t>Penny Stacking</a:t>
            </a:r>
            <a:endParaRPr lang="en-US" dirty="0"/>
          </a:p>
        </p:txBody>
      </p:sp>
      <p:pic>
        <p:nvPicPr>
          <p:cNvPr id="23556" name="Picture 4" descr="http://www.pixelperfectdigital.com/free_stock_photos/data/551/medium/pennies.jpg"/>
          <p:cNvPicPr>
            <a:picLocks noChangeAspect="1" noChangeArrowheads="1"/>
          </p:cNvPicPr>
          <p:nvPr/>
        </p:nvPicPr>
        <p:blipFill>
          <a:blip r:embed="rId3" cstate="print"/>
          <a:srcRect/>
          <a:stretch>
            <a:fillRect/>
          </a:stretch>
        </p:blipFill>
        <p:spPr bwMode="auto">
          <a:xfrm>
            <a:off x="3505200" y="3276600"/>
            <a:ext cx="2180620" cy="2905125"/>
          </a:xfrm>
          <a:prstGeom prst="rect">
            <a:avLst/>
          </a:prstGeom>
          <a:noFill/>
        </p:spPr>
      </p:pic>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Association between Eye Wear and First Block Class</a:t>
            </a:r>
            <a:endParaRPr lang="en-US" sz="2800" dirty="0"/>
          </a:p>
        </p:txBody>
      </p:sp>
      <p:sp>
        <p:nvSpPr>
          <p:cNvPr id="5" name="Content Placeholder 4"/>
          <p:cNvSpPr>
            <a:spLocks noGrp="1"/>
          </p:cNvSpPr>
          <p:nvPr>
            <p:ph sz="quarter" idx="1"/>
          </p:nvPr>
        </p:nvSpPr>
        <p:spPr/>
        <p:txBody>
          <a:bodyPr/>
          <a:lstStyle/>
          <a:p>
            <a:r>
              <a:rPr lang="en-US" dirty="0" smtClean="0"/>
              <a:t>There is an association between eyewear and first block class because the marginal distribution of eyewear does not equal the conditional distribution of first block class</a:t>
            </a:r>
          </a:p>
          <a:p>
            <a:pPr lvl="1"/>
            <a:r>
              <a:rPr lang="en-US" dirty="0" smtClean="0"/>
              <a:t>Same with the marginal distribution of first block class and the conditional distribution of eyewear</a:t>
            </a:r>
          </a:p>
          <a:p>
            <a:pPr>
              <a:buNone/>
            </a:pPr>
            <a:endParaRPr lang="en-US" dirty="0" smtClean="0"/>
          </a:p>
        </p:txBody>
      </p:sp>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5" name="Content Placeholder 4"/>
          <p:cNvSpPr>
            <a:spLocks noGrp="1"/>
          </p:cNvSpPr>
          <p:nvPr>
            <p:ph sz="quarter" idx="1"/>
          </p:nvPr>
        </p:nvSpPr>
        <p:spPr/>
        <p:txBody>
          <a:bodyPr/>
          <a:lstStyle/>
          <a:p>
            <a:r>
              <a:rPr lang="en-US" dirty="0" smtClean="0"/>
              <a:t>Distribution</a:t>
            </a:r>
          </a:p>
          <a:p>
            <a:pPr lvl="1"/>
            <a:r>
              <a:rPr lang="en-US" dirty="0" smtClean="0"/>
              <a:t>Slightly right skewed</a:t>
            </a:r>
          </a:p>
          <a:p>
            <a:pPr lvl="1"/>
            <a:r>
              <a:rPr lang="en-US" dirty="0" smtClean="0"/>
              <a:t>Median and IQR should be used in data’s description</a:t>
            </a:r>
          </a:p>
          <a:p>
            <a:pPr lvl="1"/>
            <a:r>
              <a:rPr lang="en-US" dirty="0" smtClean="0"/>
              <a:t>Outlier present</a:t>
            </a:r>
          </a:p>
          <a:p>
            <a:pPr lvl="1"/>
            <a:r>
              <a:rPr lang="en-US" dirty="0" smtClean="0"/>
              <a:t>Close to a normal model</a:t>
            </a:r>
          </a:p>
          <a:p>
            <a:pPr lvl="1"/>
            <a:r>
              <a:rPr lang="en-US" dirty="0" smtClean="0"/>
              <a:t>Ricky’s data collection is very different from Stef’s due to 	differing procedural measures</a:t>
            </a:r>
          </a:p>
          <a:p>
            <a:r>
              <a:rPr lang="en-US" dirty="0" smtClean="0"/>
              <a:t>Association</a:t>
            </a:r>
          </a:p>
          <a:p>
            <a:pPr lvl="1"/>
            <a:r>
              <a:rPr lang="en-US" dirty="0" smtClean="0"/>
              <a:t>Eyewear and first block class are not independent of one another</a:t>
            </a:r>
          </a:p>
          <a:p>
            <a:pPr lvl="1"/>
            <a:endParaRPr lang="en-US" dirty="0" smtClean="0"/>
          </a:p>
          <a:p>
            <a:pPr lvl="1"/>
            <a:endParaRPr lang="en-US" dirty="0"/>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for Penny Stacking</a:t>
            </a:r>
            <a:endParaRPr lang="en-US" dirty="0"/>
          </a:p>
        </p:txBody>
      </p:sp>
      <p:sp>
        <p:nvSpPr>
          <p:cNvPr id="3" name="Content Placeholder 2"/>
          <p:cNvSpPr>
            <a:spLocks noGrp="1"/>
          </p:cNvSpPr>
          <p:nvPr>
            <p:ph sz="quarter" idx="1"/>
          </p:nvPr>
        </p:nvSpPr>
        <p:spPr/>
        <p:txBody>
          <a:bodyPr/>
          <a:lstStyle/>
          <a:p>
            <a:r>
              <a:rPr lang="en-US" dirty="0" smtClean="0"/>
              <a:t>Subjects had to stack as many pennies in piles of 10 as they could in 60 seconds, but they could only stack them on the table one at a time</a:t>
            </a:r>
          </a:p>
          <a:p>
            <a:pPr lvl="1"/>
            <a:r>
              <a:rPr lang="en-US" dirty="0" smtClean="0"/>
              <a:t>Though subjects were not supposed to stack pennies in their hand and before placing them on the table, lack of consistent clarity in rules caused the collection of an outlier</a:t>
            </a:r>
          </a:p>
          <a:p>
            <a:pPr lvl="1"/>
            <a:r>
              <a:rPr lang="en-US" dirty="0" smtClean="0"/>
              <a:t>Subjects could pick pennies out of the cup, or place them in their hand or on the table</a:t>
            </a:r>
            <a:endParaRPr lang="en-US" dirty="0"/>
          </a:p>
        </p:txBody>
      </p:sp>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Graphical Display of Penny Stacking</a:t>
            </a:r>
            <a:endParaRPr lang="en-US" dirty="0"/>
          </a:p>
        </p:txBody>
      </p:sp>
      <p:sp>
        <p:nvSpPr>
          <p:cNvPr id="3" name="Content Placeholder 2"/>
          <p:cNvSpPr>
            <a:spLocks noGrp="1"/>
          </p:cNvSpPr>
          <p:nvPr>
            <p:ph sz="quarter" idx="1"/>
          </p:nvPr>
        </p:nvSpPr>
        <p:spPr/>
        <p:txBody>
          <a:bodyPr/>
          <a:lstStyle/>
          <a:p>
            <a:endParaRPr lang="en-US" dirty="0"/>
          </a:p>
        </p:txBody>
      </p:sp>
      <p:pic>
        <p:nvPicPr>
          <p:cNvPr id="52227" name="Picture 3"/>
          <p:cNvPicPr>
            <a:picLocks noChangeAspect="1" noChangeArrowheads="1"/>
          </p:cNvPicPr>
          <p:nvPr/>
        </p:nvPicPr>
        <p:blipFill>
          <a:blip r:embed="rId3" cstate="print"/>
          <a:srcRect/>
          <a:stretch>
            <a:fillRect/>
          </a:stretch>
        </p:blipFill>
        <p:spPr bwMode="auto">
          <a:xfrm>
            <a:off x="304800" y="1524000"/>
            <a:ext cx="6217920" cy="4572000"/>
          </a:xfrm>
          <a:prstGeom prst="rect">
            <a:avLst/>
          </a:prstGeom>
          <a:noFill/>
          <a:ln w="9525">
            <a:noFill/>
            <a:miter lim="800000"/>
            <a:headEnd/>
            <a:tailEnd/>
          </a:ln>
          <a:effectLst/>
        </p:spPr>
      </p:pic>
      <p:pic>
        <p:nvPicPr>
          <p:cNvPr id="52228" name="Picture 4"/>
          <p:cNvPicPr>
            <a:picLocks noChangeAspect="1" noChangeArrowheads="1"/>
          </p:cNvPicPr>
          <p:nvPr/>
        </p:nvPicPr>
        <p:blipFill>
          <a:blip r:embed="rId4" cstate="print"/>
          <a:srcRect/>
          <a:stretch>
            <a:fillRect/>
          </a:stretch>
        </p:blipFill>
        <p:spPr bwMode="auto">
          <a:xfrm>
            <a:off x="6477000" y="1524000"/>
            <a:ext cx="2370667" cy="4572000"/>
          </a:xfrm>
          <a:prstGeom prst="rect">
            <a:avLst/>
          </a:prstGeom>
          <a:noFill/>
          <a:ln w="9525">
            <a:noFill/>
            <a:miter lim="800000"/>
            <a:headEnd/>
            <a:tailEnd/>
          </a:ln>
          <a:effectLst/>
        </p:spPr>
      </p:pic>
    </p:spTree>
  </p:cSld>
  <p:clrMapOvr>
    <a:masterClrMapping/>
  </p:clrMapOvr>
  <p:transition spd="med">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Pennies Stacked vs. Normal Model</a:t>
            </a:r>
            <a:endParaRPr lang="en-US" dirty="0"/>
          </a:p>
        </p:txBody>
      </p:sp>
      <p:sp>
        <p:nvSpPr>
          <p:cNvPr id="3" name="Content Placeholder 2"/>
          <p:cNvSpPr>
            <a:spLocks noGrp="1"/>
          </p:cNvSpPr>
          <p:nvPr>
            <p:ph sz="quarter" idx="1"/>
          </p:nvPr>
        </p:nvSpPr>
        <p:spPr/>
        <p:txBody>
          <a:bodyPr/>
          <a:lstStyle/>
          <a:p>
            <a:endParaRPr lang="en-US" dirty="0"/>
          </a:p>
        </p:txBody>
      </p:sp>
      <p:pic>
        <p:nvPicPr>
          <p:cNvPr id="53250" name="Picture 2"/>
          <p:cNvPicPr>
            <a:picLocks noChangeAspect="1" noChangeArrowheads="1"/>
          </p:cNvPicPr>
          <p:nvPr/>
        </p:nvPicPr>
        <p:blipFill>
          <a:blip r:embed="rId3" cstate="print"/>
          <a:srcRect/>
          <a:stretch>
            <a:fillRect/>
          </a:stretch>
        </p:blipFill>
        <p:spPr bwMode="auto">
          <a:xfrm>
            <a:off x="304800" y="1524000"/>
            <a:ext cx="8534400" cy="4594412"/>
          </a:xfrm>
          <a:prstGeom prst="rect">
            <a:avLst/>
          </a:prstGeom>
          <a:noFill/>
          <a:ln w="9525">
            <a:noFill/>
            <a:miter lim="800000"/>
            <a:headEnd/>
            <a:tailEnd/>
          </a:ln>
          <a:effectLst/>
        </p:spPr>
      </p:pic>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between Ricky and Stef</a:t>
            </a:r>
            <a:endParaRPr lang="en-US" dirty="0"/>
          </a:p>
        </p:txBody>
      </p:sp>
      <p:sp>
        <p:nvSpPr>
          <p:cNvPr id="3" name="Content Placeholder 2"/>
          <p:cNvSpPr>
            <a:spLocks noGrp="1"/>
          </p:cNvSpPr>
          <p:nvPr>
            <p:ph sz="quarter" idx="1"/>
          </p:nvPr>
        </p:nvSpPr>
        <p:spPr/>
        <p:txBody>
          <a:bodyPr/>
          <a:lstStyle/>
          <a:p>
            <a:endParaRPr lang="en-US" dirty="0"/>
          </a:p>
        </p:txBody>
      </p:sp>
      <p:pic>
        <p:nvPicPr>
          <p:cNvPr id="54276" name="Picture 4"/>
          <p:cNvPicPr>
            <a:picLocks noChangeAspect="1" noChangeArrowheads="1"/>
          </p:cNvPicPr>
          <p:nvPr/>
        </p:nvPicPr>
        <p:blipFill>
          <a:blip r:embed="rId3" cstate="print"/>
          <a:srcRect/>
          <a:stretch>
            <a:fillRect/>
          </a:stretch>
        </p:blipFill>
        <p:spPr bwMode="auto">
          <a:xfrm>
            <a:off x="304800" y="1447800"/>
            <a:ext cx="8534400" cy="4605020"/>
          </a:xfrm>
          <a:prstGeom prst="rect">
            <a:avLst/>
          </a:prstGeom>
          <a:noFill/>
          <a:ln w="9525">
            <a:noFill/>
            <a:miter lim="800000"/>
            <a:headEnd/>
            <a:tailEnd/>
          </a:ln>
          <a:effectLst/>
        </p:spPr>
      </p:pic>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Two-Way Table of Eyewear and First Block Class</a:t>
            </a:r>
            <a:endParaRPr lang="en-US" sz="2800" dirty="0"/>
          </a:p>
        </p:txBody>
      </p:sp>
      <p:sp>
        <p:nvSpPr>
          <p:cNvPr id="3" name="Content Placeholder 2"/>
          <p:cNvSpPr>
            <a:spLocks noGrp="1"/>
          </p:cNvSpPr>
          <p:nvPr>
            <p:ph sz="quarter" idx="1"/>
          </p:nvPr>
        </p:nvSpPr>
        <p:spPr/>
        <p:txBody>
          <a:bodyPr/>
          <a:lstStyle/>
          <a:p>
            <a:endParaRPr lang="en-US" dirty="0"/>
          </a:p>
        </p:txBody>
      </p:sp>
      <p:pic>
        <p:nvPicPr>
          <p:cNvPr id="55298" name="Picture 2"/>
          <p:cNvPicPr>
            <a:picLocks noChangeAspect="1" noChangeArrowheads="1"/>
          </p:cNvPicPr>
          <p:nvPr/>
        </p:nvPicPr>
        <p:blipFill>
          <a:blip r:embed="rId3" cstate="print"/>
          <a:srcRect/>
          <a:stretch>
            <a:fillRect/>
          </a:stretch>
        </p:blipFill>
        <p:spPr bwMode="auto">
          <a:xfrm>
            <a:off x="304800" y="1524000"/>
            <a:ext cx="8528050" cy="4572000"/>
          </a:xfrm>
          <a:prstGeom prst="rect">
            <a:avLst/>
          </a:prstGeom>
          <a:noFill/>
          <a:ln w="9525">
            <a:noFill/>
            <a:miter lim="800000"/>
            <a:headEnd/>
            <a:tailEnd/>
          </a:ln>
          <a:effectLst/>
        </p:spPr>
      </p:pic>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Marginal Distributions</a:t>
            </a:r>
            <a:endParaRPr lang="en-US" dirty="0"/>
          </a:p>
        </p:txBody>
      </p:sp>
      <p:sp>
        <p:nvSpPr>
          <p:cNvPr id="4" name="Content Placeholder 3"/>
          <p:cNvSpPr>
            <a:spLocks noGrp="1"/>
          </p:cNvSpPr>
          <p:nvPr>
            <p:ph sz="half" idx="1"/>
          </p:nvPr>
        </p:nvSpPr>
        <p:spPr/>
        <p:txBody>
          <a:bodyPr/>
          <a:lstStyle/>
          <a:p>
            <a:r>
              <a:rPr lang="en-US" dirty="0" smtClean="0"/>
              <a:t>Eyewear</a:t>
            </a:r>
          </a:p>
          <a:p>
            <a:pPr lvl="1"/>
            <a:r>
              <a:rPr lang="en-US" dirty="0" smtClean="0"/>
              <a:t>Contacts: 9/27=33.3333%</a:t>
            </a:r>
          </a:p>
          <a:p>
            <a:pPr lvl="1"/>
            <a:r>
              <a:rPr lang="en-US" dirty="0" smtClean="0"/>
              <a:t>Glasses: 1/27=3.7037% </a:t>
            </a:r>
          </a:p>
          <a:p>
            <a:pPr lvl="1"/>
            <a:r>
              <a:rPr lang="en-US" dirty="0" smtClean="0"/>
              <a:t>Nothing: 17/27=62.9630%</a:t>
            </a:r>
          </a:p>
          <a:p>
            <a:pPr lvl="1"/>
            <a:endParaRPr lang="en-US" dirty="0"/>
          </a:p>
        </p:txBody>
      </p:sp>
      <p:sp>
        <p:nvSpPr>
          <p:cNvPr id="5" name="Content Placeholder 4"/>
          <p:cNvSpPr>
            <a:spLocks noGrp="1"/>
          </p:cNvSpPr>
          <p:nvPr>
            <p:ph sz="half" idx="2"/>
          </p:nvPr>
        </p:nvSpPr>
        <p:spPr/>
        <p:txBody>
          <a:bodyPr/>
          <a:lstStyle/>
          <a:p>
            <a:r>
              <a:rPr lang="en-US" dirty="0" smtClean="0"/>
              <a:t>First Block Class</a:t>
            </a:r>
          </a:p>
          <a:p>
            <a:pPr lvl="1"/>
            <a:r>
              <a:rPr lang="en-US" dirty="0" smtClean="0"/>
              <a:t>Elective: 2/27=7.4074%</a:t>
            </a:r>
          </a:p>
          <a:p>
            <a:pPr lvl="1"/>
            <a:r>
              <a:rPr lang="en-US" dirty="0" smtClean="0"/>
              <a:t>English: 8/27=29.6296%</a:t>
            </a:r>
          </a:p>
          <a:p>
            <a:pPr lvl="1"/>
            <a:r>
              <a:rPr lang="en-US" dirty="0" smtClean="0"/>
              <a:t>Gym: 4/27=14.8148%</a:t>
            </a:r>
          </a:p>
          <a:p>
            <a:pPr lvl="1"/>
            <a:r>
              <a:rPr lang="en-US" dirty="0" smtClean="0"/>
              <a:t>Late Arrival: 5/27=18.5185% </a:t>
            </a:r>
          </a:p>
          <a:p>
            <a:pPr lvl="1"/>
            <a:r>
              <a:rPr lang="en-US" dirty="0" smtClean="0"/>
              <a:t>Math: 1/27=3.7037%</a:t>
            </a:r>
          </a:p>
          <a:p>
            <a:pPr lvl="1"/>
            <a:r>
              <a:rPr lang="en-US" dirty="0" smtClean="0"/>
              <a:t>Science: 5/27=18.5185%</a:t>
            </a:r>
          </a:p>
          <a:p>
            <a:pPr lvl="1"/>
            <a:r>
              <a:rPr lang="en-US" dirty="0" smtClean="0"/>
              <a:t>Social Studies: 2/27=7.4074%</a:t>
            </a:r>
          </a:p>
          <a:p>
            <a:pPr lvl="1"/>
            <a:endParaRPr lang="en-US" dirty="0"/>
          </a:p>
        </p:txBody>
      </p:sp>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Conditional Distributions: Eyewear</a:t>
            </a:r>
            <a:endParaRPr lang="en-US" dirty="0"/>
          </a:p>
        </p:txBody>
      </p:sp>
      <p:sp>
        <p:nvSpPr>
          <p:cNvPr id="3" name="Content Placeholder 2"/>
          <p:cNvSpPr>
            <a:spLocks noGrp="1"/>
          </p:cNvSpPr>
          <p:nvPr>
            <p:ph sz="half" idx="1"/>
          </p:nvPr>
        </p:nvSpPr>
        <p:spPr/>
        <p:txBody>
          <a:bodyPr>
            <a:normAutofit fontScale="77500" lnSpcReduction="20000"/>
          </a:bodyPr>
          <a:lstStyle/>
          <a:p>
            <a:r>
              <a:rPr lang="en-US" sz="2600" dirty="0" smtClean="0"/>
              <a:t>Contacts</a:t>
            </a:r>
          </a:p>
          <a:p>
            <a:pPr lvl="1"/>
            <a:r>
              <a:rPr lang="en-US" sz="2300" dirty="0" smtClean="0"/>
              <a:t>Elective: 1/9=11.1111%</a:t>
            </a:r>
          </a:p>
          <a:p>
            <a:pPr lvl="1"/>
            <a:r>
              <a:rPr lang="en-US" sz="2300" dirty="0" smtClean="0"/>
              <a:t>English: 2/9=22.2222%</a:t>
            </a:r>
          </a:p>
          <a:p>
            <a:pPr lvl="1"/>
            <a:r>
              <a:rPr lang="en-US" sz="2300" dirty="0" smtClean="0"/>
              <a:t>Gym: 2/9=22.2222%</a:t>
            </a:r>
          </a:p>
          <a:p>
            <a:pPr lvl="1"/>
            <a:r>
              <a:rPr lang="en-US" sz="2300" dirty="0" smtClean="0"/>
              <a:t>Late Arrival: 1/9=11.1111% </a:t>
            </a:r>
          </a:p>
          <a:p>
            <a:pPr lvl="1"/>
            <a:r>
              <a:rPr lang="en-US" sz="2300" dirty="0" smtClean="0"/>
              <a:t>Math: 1/9=11.1111%</a:t>
            </a:r>
          </a:p>
          <a:p>
            <a:pPr lvl="1"/>
            <a:r>
              <a:rPr lang="en-US" sz="2300" dirty="0" smtClean="0"/>
              <a:t>Science: 0/9=0%</a:t>
            </a:r>
          </a:p>
          <a:p>
            <a:pPr lvl="1"/>
            <a:r>
              <a:rPr lang="en-US" sz="2300" dirty="0" smtClean="0"/>
              <a:t>Social Studies: 2/9=22.2222%</a:t>
            </a:r>
          </a:p>
          <a:p>
            <a:r>
              <a:rPr lang="en-US" sz="2600" dirty="0" smtClean="0"/>
              <a:t>Glasses</a:t>
            </a:r>
          </a:p>
          <a:p>
            <a:pPr lvl="1"/>
            <a:r>
              <a:rPr lang="en-US" sz="2300" dirty="0" smtClean="0"/>
              <a:t>Elective: 0/1=0%</a:t>
            </a:r>
          </a:p>
          <a:p>
            <a:pPr lvl="1"/>
            <a:r>
              <a:rPr lang="en-US" sz="2300" dirty="0" smtClean="0"/>
              <a:t>English: 0/1=0%</a:t>
            </a:r>
          </a:p>
          <a:p>
            <a:pPr lvl="1"/>
            <a:r>
              <a:rPr lang="en-US" sz="2300" dirty="0" smtClean="0"/>
              <a:t>Gym: 0/1=0%</a:t>
            </a:r>
          </a:p>
          <a:p>
            <a:pPr lvl="1"/>
            <a:r>
              <a:rPr lang="en-US" sz="2300" dirty="0" smtClean="0"/>
              <a:t>Late Arrival: 0/1=0% </a:t>
            </a:r>
          </a:p>
          <a:p>
            <a:pPr lvl="1"/>
            <a:r>
              <a:rPr lang="en-US" sz="2300" dirty="0" smtClean="0"/>
              <a:t>Math: 0/1=0%</a:t>
            </a:r>
          </a:p>
          <a:p>
            <a:pPr lvl="1"/>
            <a:r>
              <a:rPr lang="en-US" sz="2300" dirty="0" smtClean="0"/>
              <a:t>Science: 1/1=100%</a:t>
            </a:r>
          </a:p>
          <a:p>
            <a:pPr lvl="1"/>
            <a:r>
              <a:rPr lang="en-US" sz="2300" dirty="0" smtClean="0"/>
              <a:t>Social Studies: 0/1=0%</a:t>
            </a:r>
          </a:p>
          <a:p>
            <a:pPr lvl="1"/>
            <a:endParaRPr lang="en-US" dirty="0" smtClean="0"/>
          </a:p>
          <a:p>
            <a:pPr lvl="1"/>
            <a:endParaRPr lang="en-US" dirty="0" smtClean="0"/>
          </a:p>
          <a:p>
            <a:pPr lvl="1"/>
            <a:endParaRPr lang="en-US" dirty="0" smtClean="0"/>
          </a:p>
          <a:p>
            <a:pPr lvl="1"/>
            <a:endParaRPr lang="en-US" dirty="0" smtClean="0"/>
          </a:p>
        </p:txBody>
      </p:sp>
      <p:sp>
        <p:nvSpPr>
          <p:cNvPr id="5" name="Content Placeholder 4"/>
          <p:cNvSpPr>
            <a:spLocks noGrp="1"/>
          </p:cNvSpPr>
          <p:nvPr>
            <p:ph sz="half" idx="2"/>
          </p:nvPr>
        </p:nvSpPr>
        <p:spPr/>
        <p:txBody>
          <a:bodyPr/>
          <a:lstStyle/>
          <a:p>
            <a:r>
              <a:rPr lang="en-US" dirty="0" smtClean="0"/>
              <a:t>Nothing</a:t>
            </a:r>
          </a:p>
          <a:p>
            <a:pPr lvl="1"/>
            <a:r>
              <a:rPr lang="en-US" dirty="0" smtClean="0"/>
              <a:t>Elective: 1/17=5.8824%</a:t>
            </a:r>
          </a:p>
          <a:p>
            <a:pPr lvl="1"/>
            <a:r>
              <a:rPr lang="en-US" dirty="0" smtClean="0"/>
              <a:t>English: 6/17=35.2941%</a:t>
            </a:r>
          </a:p>
          <a:p>
            <a:pPr lvl="1"/>
            <a:r>
              <a:rPr lang="en-US" dirty="0" smtClean="0"/>
              <a:t>Gym: 2/17=11.7647%</a:t>
            </a:r>
          </a:p>
          <a:p>
            <a:pPr lvl="1"/>
            <a:r>
              <a:rPr lang="en-US" dirty="0" smtClean="0"/>
              <a:t>Late Arrival: 4/17=23.5294% </a:t>
            </a:r>
          </a:p>
          <a:p>
            <a:pPr lvl="1"/>
            <a:r>
              <a:rPr lang="en-US" dirty="0" smtClean="0"/>
              <a:t>Math: 0/17=0%</a:t>
            </a:r>
          </a:p>
          <a:p>
            <a:pPr lvl="1"/>
            <a:r>
              <a:rPr lang="en-US" dirty="0" smtClean="0"/>
              <a:t>Science: 4/17=23.5294% </a:t>
            </a:r>
          </a:p>
          <a:p>
            <a:pPr lvl="1"/>
            <a:r>
              <a:rPr lang="en-US" dirty="0" smtClean="0"/>
              <a:t>Social Studies: 0/17=0%</a:t>
            </a:r>
          </a:p>
        </p:txBody>
      </p:sp>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Distributions: First Block Class</a:t>
            </a:r>
            <a:endParaRPr lang="en-US" dirty="0"/>
          </a:p>
        </p:txBody>
      </p:sp>
      <p:sp>
        <p:nvSpPr>
          <p:cNvPr id="5" name="Content Placeholder 4"/>
          <p:cNvSpPr>
            <a:spLocks noGrp="1"/>
          </p:cNvSpPr>
          <p:nvPr>
            <p:ph sz="half" idx="1"/>
          </p:nvPr>
        </p:nvSpPr>
        <p:spPr/>
        <p:txBody>
          <a:bodyPr>
            <a:normAutofit fontScale="77500" lnSpcReduction="20000"/>
          </a:bodyPr>
          <a:lstStyle/>
          <a:p>
            <a:r>
              <a:rPr lang="en-US" dirty="0" smtClean="0"/>
              <a:t>Elective</a:t>
            </a:r>
          </a:p>
          <a:p>
            <a:pPr lvl="1"/>
            <a:r>
              <a:rPr lang="en-US" dirty="0" smtClean="0"/>
              <a:t>Contacts: ½=50%</a:t>
            </a:r>
          </a:p>
          <a:p>
            <a:pPr lvl="1"/>
            <a:r>
              <a:rPr lang="en-US" dirty="0" smtClean="0"/>
              <a:t>Glasses: 0/2=0%</a:t>
            </a:r>
          </a:p>
          <a:p>
            <a:pPr lvl="1"/>
            <a:r>
              <a:rPr lang="en-US" dirty="0" smtClean="0"/>
              <a:t>Nothing: ½=50%</a:t>
            </a:r>
          </a:p>
          <a:p>
            <a:r>
              <a:rPr lang="en-US" dirty="0" smtClean="0"/>
              <a:t>English</a:t>
            </a:r>
          </a:p>
          <a:p>
            <a:pPr lvl="1"/>
            <a:r>
              <a:rPr lang="en-US" dirty="0" smtClean="0"/>
              <a:t>Contacts: 2/8=25%</a:t>
            </a:r>
          </a:p>
          <a:p>
            <a:pPr lvl="1"/>
            <a:r>
              <a:rPr lang="en-US" dirty="0" smtClean="0"/>
              <a:t>Glasses: 0/8=0%</a:t>
            </a:r>
          </a:p>
          <a:p>
            <a:pPr lvl="1"/>
            <a:r>
              <a:rPr lang="en-US" dirty="0" smtClean="0"/>
              <a:t>Nothing: 6/8=75%</a:t>
            </a:r>
          </a:p>
          <a:p>
            <a:r>
              <a:rPr lang="en-US" dirty="0" smtClean="0"/>
              <a:t>Gym</a:t>
            </a:r>
          </a:p>
          <a:p>
            <a:pPr lvl="1"/>
            <a:r>
              <a:rPr lang="en-US" dirty="0" smtClean="0"/>
              <a:t>Contacts: 2/4=50%</a:t>
            </a:r>
          </a:p>
          <a:p>
            <a:pPr lvl="1"/>
            <a:r>
              <a:rPr lang="en-US" dirty="0" smtClean="0"/>
              <a:t>Glasses: 0/4=0%</a:t>
            </a:r>
          </a:p>
          <a:p>
            <a:pPr lvl="1"/>
            <a:r>
              <a:rPr lang="en-US" dirty="0" smtClean="0"/>
              <a:t>Nothing: 2/4=50%</a:t>
            </a:r>
            <a:endParaRPr lang="en-US" dirty="0"/>
          </a:p>
        </p:txBody>
      </p:sp>
      <p:sp>
        <p:nvSpPr>
          <p:cNvPr id="6" name="Content Placeholder 5"/>
          <p:cNvSpPr>
            <a:spLocks noGrp="1"/>
          </p:cNvSpPr>
          <p:nvPr>
            <p:ph sz="half" idx="2"/>
          </p:nvPr>
        </p:nvSpPr>
        <p:spPr/>
        <p:txBody>
          <a:bodyPr>
            <a:normAutofit fontScale="77500" lnSpcReduction="20000"/>
          </a:bodyPr>
          <a:lstStyle/>
          <a:p>
            <a:r>
              <a:rPr lang="en-US" dirty="0" smtClean="0"/>
              <a:t>Late Arrival</a:t>
            </a:r>
          </a:p>
          <a:p>
            <a:pPr lvl="1"/>
            <a:r>
              <a:rPr lang="en-US" dirty="0" smtClean="0"/>
              <a:t>Contacts: 1/5=20%</a:t>
            </a:r>
          </a:p>
          <a:p>
            <a:pPr lvl="1"/>
            <a:r>
              <a:rPr lang="en-US" dirty="0" smtClean="0"/>
              <a:t>Glasses: 0/5=0%</a:t>
            </a:r>
          </a:p>
          <a:p>
            <a:pPr lvl="1"/>
            <a:r>
              <a:rPr lang="en-US" dirty="0" smtClean="0"/>
              <a:t>Nothing: 4/5=80%</a:t>
            </a:r>
          </a:p>
          <a:p>
            <a:r>
              <a:rPr lang="en-US" dirty="0" smtClean="0"/>
              <a:t>Math</a:t>
            </a:r>
          </a:p>
          <a:p>
            <a:pPr lvl="1"/>
            <a:r>
              <a:rPr lang="en-US" dirty="0" smtClean="0"/>
              <a:t>Contacts: 1/1=100%</a:t>
            </a:r>
          </a:p>
          <a:p>
            <a:pPr lvl="1"/>
            <a:r>
              <a:rPr lang="en-US" dirty="0" smtClean="0"/>
              <a:t>Glasses: 0/1=0%</a:t>
            </a:r>
          </a:p>
          <a:p>
            <a:pPr lvl="1"/>
            <a:r>
              <a:rPr lang="en-US" dirty="0" smtClean="0"/>
              <a:t>Nothing: 0/1=0%</a:t>
            </a:r>
          </a:p>
          <a:p>
            <a:r>
              <a:rPr lang="en-US" dirty="0" smtClean="0"/>
              <a:t>Science</a:t>
            </a:r>
          </a:p>
          <a:p>
            <a:pPr lvl="1"/>
            <a:r>
              <a:rPr lang="en-US" dirty="0" smtClean="0"/>
              <a:t>Contacts: 0/5=0%</a:t>
            </a:r>
          </a:p>
          <a:p>
            <a:pPr lvl="1"/>
            <a:r>
              <a:rPr lang="en-US" dirty="0" smtClean="0"/>
              <a:t>Glasses: 1/5=20%</a:t>
            </a:r>
          </a:p>
          <a:p>
            <a:pPr lvl="1"/>
            <a:r>
              <a:rPr lang="en-US" dirty="0" smtClean="0"/>
              <a:t>Nothing: 4/5=80%</a:t>
            </a:r>
          </a:p>
          <a:p>
            <a:r>
              <a:rPr lang="en-US" dirty="0" smtClean="0"/>
              <a:t>Social Studies</a:t>
            </a:r>
          </a:p>
          <a:p>
            <a:pPr lvl="1"/>
            <a:r>
              <a:rPr lang="en-US" dirty="0" smtClean="0"/>
              <a:t>Contacts: 2/2= 100%</a:t>
            </a:r>
          </a:p>
          <a:p>
            <a:pPr lvl="1"/>
            <a:r>
              <a:rPr lang="en-US" dirty="0" smtClean="0"/>
              <a:t>Glasses: 0/2= 0%</a:t>
            </a:r>
          </a:p>
          <a:p>
            <a:pPr lvl="1"/>
            <a:r>
              <a:rPr lang="en-US" dirty="0" smtClean="0"/>
              <a:t>Nothing: 0/2= 0%</a:t>
            </a:r>
          </a:p>
          <a:p>
            <a:endParaRPr lang="en-US" dirty="0"/>
          </a:p>
        </p:txBody>
      </p:sp>
    </p:spTree>
  </p:cSld>
  <p:clrMapOvr>
    <a:masterClrMapping/>
  </p:clrMapOvr>
  <p:transition>
    <p:zoom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525</TotalTime>
  <Words>1030</Words>
  <Application>Microsoft Office PowerPoint</Application>
  <PresentationFormat>On-screen Show (4:3)</PresentationFormat>
  <Paragraphs>106</Paragraphs>
  <Slides>11</Slides>
  <Notes>8</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Penny Stacking</vt:lpstr>
      <vt:lpstr>Procedure for Penny Stacking</vt:lpstr>
      <vt:lpstr>Graphical Display of Penny Stacking</vt:lpstr>
      <vt:lpstr>Pennies Stacked vs. Normal Model</vt:lpstr>
      <vt:lpstr>Comparison between Ricky and Stef</vt:lpstr>
      <vt:lpstr>Two-Way Table of Eyewear and First Block Class</vt:lpstr>
      <vt:lpstr>Marginal Distributions</vt:lpstr>
      <vt:lpstr>Conditional Distributions: Eyewear</vt:lpstr>
      <vt:lpstr>Conditional Distributions: First Block Class</vt:lpstr>
      <vt:lpstr>Association between Eye Wear and First Block Class</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Penny Stacking</dc:title>
  <dc:creator>Richman.S062</dc:creator>
  <cp:lastModifiedBy>Lauren Senske</cp:lastModifiedBy>
  <cp:revision>54</cp:revision>
  <dcterms:created xsi:type="dcterms:W3CDTF">2010-09-23T15:53:15Z</dcterms:created>
  <dcterms:modified xsi:type="dcterms:W3CDTF">2010-09-24T16:07:08Z</dcterms:modified>
</cp:coreProperties>
</file>